
<file path=[Content_Types].xml><?xml version="1.0" encoding="utf-8"?>
<Types xmlns="http://schemas.openxmlformats.org/package/2006/content-types"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5"/>
  </p:notesMasterIdLst>
  <p:sldIdLst>
    <p:sldId id="257" r:id="rId2"/>
    <p:sldId id="271" r:id="rId3"/>
    <p:sldId id="261" r:id="rId4"/>
    <p:sldId id="259" r:id="rId5"/>
    <p:sldId id="262" r:id="rId6"/>
    <p:sldId id="260" r:id="rId7"/>
    <p:sldId id="272" r:id="rId8"/>
    <p:sldId id="269" r:id="rId9"/>
    <p:sldId id="263" r:id="rId10"/>
    <p:sldId id="264" r:id="rId11"/>
    <p:sldId id="267" r:id="rId12"/>
    <p:sldId id="270" r:id="rId13"/>
    <p:sldId id="265" r:id="rId1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19A1"/>
    <a:srgbClr val="051CC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7106" autoAdjust="0"/>
    <p:restoredTop sz="90924" autoAdjust="0"/>
  </p:normalViewPr>
  <p:slideViewPr>
    <p:cSldViewPr>
      <p:cViewPr varScale="1">
        <p:scale>
          <a:sx n="112" d="100"/>
          <a:sy n="112" d="100"/>
        </p:scale>
        <p:origin x="2076" y="11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4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BF6FF3A-2B45-4C5B-AE55-D8092850B9BA}" type="datetimeFigureOut">
              <a:rPr lang="en-US" smtClean="0"/>
              <a:t>11/21/2017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6693BBE-AB4C-44F3-A414-53BFD1110CD9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826954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0">
          <a:blip r:embed="rId2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8A65B3-8BFD-4178-B8EB-3187D31F67AB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934574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43650" y="457200"/>
            <a:ext cx="1657350" cy="5486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371600" y="457200"/>
            <a:ext cx="4819650" cy="5486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429A597-59C1-4829-8A71-B64B50AFD92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062723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14A48B6-C8A1-4CEC-B8DD-1960DA3D662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6718017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92C1CD3-C41C-4716-821D-215E43917CC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9892394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371600" y="1828800"/>
            <a:ext cx="3162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86300" y="1828800"/>
            <a:ext cx="31623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9BF338A-A80D-48DB-B146-ED48F9457CD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5305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1CC293B-C944-4642-8ED2-414102B8561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31958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4080CF6-118D-4115-86F5-41869FB4DA5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89791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C6DA0B3-1894-4CF5-93FE-C36FE001C80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34485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F9E692-9EA0-4AA7-8EC1-78AD6602BC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64014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22736F7-2113-4688-BE34-C7E73679F84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5818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3" name="Rectangle 9"/>
          <p:cNvSpPr>
            <a:spLocks noGrp="1" noChangeArrowheads="1"/>
          </p:cNvSpPr>
          <p:nvPr>
            <p:ph type="title"/>
          </p:nvPr>
        </p:nvSpPr>
        <p:spPr bwMode="auto">
          <a:xfrm>
            <a:off x="1371600" y="457200"/>
            <a:ext cx="6629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4" name="Rectangle 10"/>
          <p:cNvSpPr>
            <a:spLocks noGrp="1" noChangeArrowheads="1"/>
          </p:cNvSpPr>
          <p:nvPr>
            <p:ph type="body" idx="1"/>
          </p:nvPr>
        </p:nvSpPr>
        <p:spPr bwMode="auto">
          <a:xfrm>
            <a:off x="1371600" y="1828800"/>
            <a:ext cx="64770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35" name="Rectangle 11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36" name="Rectangle 12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7" name="Rectangle 13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14DE5F11-09EA-41BA-8791-6C5A194DAE23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19A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19A1"/>
          </a:solidFill>
          <a:latin typeface="Times New Roman" pitchFamily="18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19A1"/>
          </a:solidFill>
          <a:latin typeface="Times New Roman" pitchFamily="18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19A1"/>
          </a:solidFill>
          <a:latin typeface="Times New Roman" pitchFamily="18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19A1"/>
          </a:solidFill>
          <a:latin typeface="Times New Roman" pitchFamily="18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19A1"/>
          </a:solidFill>
          <a:latin typeface="Times New Roman" pitchFamily="18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19A1"/>
          </a:solidFill>
          <a:latin typeface="Times New Roman" pitchFamily="18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19A1"/>
          </a:solidFill>
          <a:latin typeface="Times New Roman" pitchFamily="18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4000">
          <a:solidFill>
            <a:srgbClr val="0019A1"/>
          </a:solidFill>
          <a:latin typeface="Times New Roman" pitchFamily="18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har char="•"/>
        <a:defRPr sz="3200">
          <a:solidFill>
            <a:srgbClr val="0019A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har char="–"/>
        <a:defRPr sz="2800">
          <a:solidFill>
            <a:srgbClr val="0019A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har char="•"/>
        <a:defRPr sz="2400">
          <a:solidFill>
            <a:srgbClr val="0019A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har char="–"/>
        <a:defRPr sz="2000">
          <a:solidFill>
            <a:srgbClr val="0019A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19A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19A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19A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19A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rgbClr val="0019A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image" Target="../media/image4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Box 1"/>
          <p:cNvSpPr txBox="1"/>
          <p:nvPr/>
        </p:nvSpPr>
        <p:spPr>
          <a:xfrm>
            <a:off x="1524000" y="4379256"/>
            <a:ext cx="6172200" cy="206210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3200" b="1" dirty="0">
                <a:solidFill>
                  <a:srgbClr val="0019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 Brief Overview of ASME Y14 Engineering </a:t>
            </a:r>
            <a:r>
              <a:rPr lang="en-US" sz="3200" b="1" dirty="0" smtClean="0">
                <a:solidFill>
                  <a:srgbClr val="0019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Product Definition </a:t>
            </a:r>
            <a:r>
              <a:rPr lang="en-US" sz="3200" b="1" dirty="0">
                <a:solidFill>
                  <a:srgbClr val="0019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and Related Documentation Practices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3505200" y="6441359"/>
            <a:ext cx="251447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800" b="1" dirty="0">
                <a:solidFill>
                  <a:srgbClr val="0019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By </a:t>
            </a:r>
            <a:r>
              <a:rPr lang="en-US" sz="1800" b="1" dirty="0" smtClean="0">
                <a:solidFill>
                  <a:srgbClr val="0019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Fredric </a:t>
            </a:r>
            <a:r>
              <a:rPr lang="en-US" sz="1800" b="1" dirty="0">
                <a:solidFill>
                  <a:srgbClr val="0019A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+mj-lt"/>
                <a:ea typeface="+mj-ea"/>
                <a:cs typeface="+mj-cs"/>
              </a:rPr>
              <a:t>Constantino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1676400"/>
            <a:ext cx="8077200" cy="4572000"/>
          </a:xfrm>
        </p:spPr>
        <p:txBody>
          <a:bodyPr/>
          <a:lstStyle/>
          <a:p>
            <a:pPr marL="0" indent="0" algn="ctr">
              <a:buNone/>
            </a:pPr>
            <a:r>
              <a:rPr lang="en-US" sz="2200" u="sng" dirty="0" smtClean="0"/>
              <a:t>GD&amp;T Training and Certification</a:t>
            </a:r>
          </a:p>
          <a:p>
            <a:pPr marL="0" indent="0" algn="ctr">
              <a:buNone/>
            </a:pPr>
            <a:r>
              <a:rPr lang="en-US" sz="1800" i="1" dirty="0" smtClean="0"/>
              <a:t>Y14 member lead ASME GD&amp;T training courses and certifications classes</a:t>
            </a:r>
          </a:p>
          <a:p>
            <a:pPr marL="0" indent="0" algn="ctr">
              <a:buNone/>
            </a:pPr>
            <a:endParaRPr lang="en-US" sz="10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 smtClean="0"/>
              <a:t>Geometric </a:t>
            </a:r>
            <a:r>
              <a:rPr lang="en-US" sz="1600" b="1" dirty="0"/>
              <a:t>Dimensioning &amp; </a:t>
            </a:r>
            <a:r>
              <a:rPr lang="en-US" sz="1600" b="1" dirty="0" err="1"/>
              <a:t>Tolerancing</a:t>
            </a:r>
            <a:r>
              <a:rPr lang="en-US" sz="1600" b="1" dirty="0"/>
              <a:t> </a:t>
            </a:r>
            <a:r>
              <a:rPr lang="en-US" sz="1600" b="1" dirty="0" smtClean="0"/>
              <a:t>Fundamentals 1 </a:t>
            </a:r>
            <a:endParaRPr lang="en-US" sz="1600" b="1" dirty="0" smtClean="0"/>
          </a:p>
          <a:p>
            <a:pPr lvl="1"/>
            <a:r>
              <a:rPr lang="en-US" sz="1400" dirty="0" smtClean="0"/>
              <a:t>(</a:t>
            </a:r>
            <a:r>
              <a:rPr lang="en-US" sz="1400" dirty="0"/>
              <a:t>Short Course) … </a:t>
            </a:r>
            <a:r>
              <a:rPr lang="en-US" sz="1400" dirty="0" smtClean="0"/>
              <a:t>in-depth </a:t>
            </a:r>
            <a:r>
              <a:rPr lang="en-US" sz="1400" dirty="0"/>
              <a:t>study designed to develop a basic </a:t>
            </a:r>
            <a:r>
              <a:rPr lang="en-US" sz="1400" dirty="0" smtClean="0"/>
              <a:t>working knowledge </a:t>
            </a:r>
            <a:r>
              <a:rPr lang="en-US" sz="1400" dirty="0"/>
              <a:t>in GD&amp;T. </a:t>
            </a:r>
            <a:endParaRPr lang="en-US" sz="1400" dirty="0" smtClean="0"/>
          </a:p>
          <a:p>
            <a:pPr lvl="1"/>
            <a:r>
              <a:rPr lang="en-US" sz="1400" dirty="0" smtClean="0"/>
              <a:t>ASME </a:t>
            </a:r>
            <a:r>
              <a:rPr lang="en-US" sz="1400" dirty="0"/>
              <a:t>Course No.: PD570; CEU’s: 1.50; PDH’s: 15.00; No. Days: 2</a:t>
            </a:r>
            <a:r>
              <a:rPr lang="en-US" sz="1200" dirty="0"/>
              <a:t> </a:t>
            </a:r>
            <a:endParaRPr lang="en-US" sz="12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/>
              <a:t>Geometric </a:t>
            </a:r>
            <a:r>
              <a:rPr lang="en-US" sz="1600" b="1" dirty="0" err="1"/>
              <a:t>Tolerancing</a:t>
            </a:r>
            <a:r>
              <a:rPr lang="en-US" sz="1600" b="1" dirty="0"/>
              <a:t> Applications and Tolerance Stacks </a:t>
            </a:r>
          </a:p>
          <a:p>
            <a:pPr lvl="1"/>
            <a:r>
              <a:rPr lang="en-US" sz="1400" dirty="0" smtClean="0"/>
              <a:t>(</a:t>
            </a:r>
            <a:r>
              <a:rPr lang="en-US" sz="1400" dirty="0"/>
              <a:t>Short Course) … </a:t>
            </a:r>
            <a:r>
              <a:rPr lang="en-US" sz="1400" dirty="0" smtClean="0"/>
              <a:t>in-depth </a:t>
            </a:r>
            <a:r>
              <a:rPr lang="en-US" sz="1400" dirty="0"/>
              <a:t>study </a:t>
            </a:r>
            <a:r>
              <a:rPr lang="en-US" sz="1400" dirty="0" smtClean="0"/>
              <a:t>of how </a:t>
            </a:r>
            <a:r>
              <a:rPr lang="en-US" sz="1400" dirty="0"/>
              <a:t>to apply GD&amp;T and perform tolerance stacks using </a:t>
            </a:r>
            <a:r>
              <a:rPr lang="en-US" sz="1400" dirty="0" smtClean="0"/>
              <a:t>case </a:t>
            </a:r>
            <a:r>
              <a:rPr lang="en-US" sz="1400" dirty="0"/>
              <a:t>study problems including sheet metal, </a:t>
            </a:r>
            <a:r>
              <a:rPr lang="en-US" sz="1400" dirty="0" smtClean="0"/>
              <a:t>machining, </a:t>
            </a:r>
            <a:r>
              <a:rPr lang="en-US" sz="1400" dirty="0"/>
              <a:t>plastic parts, </a:t>
            </a:r>
            <a:r>
              <a:rPr lang="en-US" sz="1400" dirty="0" smtClean="0"/>
              <a:t>castings, </a:t>
            </a:r>
            <a:r>
              <a:rPr lang="en-US" sz="1400" dirty="0"/>
              <a:t>etc.. </a:t>
            </a:r>
            <a:endParaRPr lang="en-US" sz="1400" dirty="0" smtClean="0"/>
          </a:p>
          <a:p>
            <a:pPr lvl="1"/>
            <a:r>
              <a:rPr lang="en-US" sz="1400" dirty="0" smtClean="0"/>
              <a:t>ASME </a:t>
            </a:r>
            <a:r>
              <a:rPr lang="en-US" sz="1400" dirty="0"/>
              <a:t>Course No.: </a:t>
            </a:r>
            <a:r>
              <a:rPr lang="en-US" sz="1400" dirty="0" smtClean="0"/>
              <a:t>PD561; </a:t>
            </a:r>
            <a:r>
              <a:rPr lang="en-US" sz="1400" dirty="0"/>
              <a:t>CEU’s: 1.50; PDH’s: 15.00; No. Days: 2</a:t>
            </a:r>
            <a:endParaRPr lang="en-US" sz="1400" dirty="0" smtClean="0"/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 smtClean="0"/>
              <a:t>Basic </a:t>
            </a:r>
            <a:r>
              <a:rPr lang="en-US" sz="1600" b="1" dirty="0"/>
              <a:t>Geometric Dimensioning &amp; </a:t>
            </a:r>
            <a:r>
              <a:rPr lang="en-US" sz="1600" b="1" dirty="0" err="1"/>
              <a:t>Tolerancing</a:t>
            </a:r>
            <a:r>
              <a:rPr lang="en-US" sz="1600" b="1" dirty="0"/>
              <a:t> (GD&amp;T) </a:t>
            </a:r>
            <a:r>
              <a:rPr lang="en-US" sz="1600" b="1" dirty="0" smtClean="0"/>
              <a:t>Y14.5 </a:t>
            </a:r>
            <a:endParaRPr lang="en-US" sz="1600" b="1" dirty="0" smtClean="0"/>
          </a:p>
          <a:p>
            <a:pPr lvl="1"/>
            <a:r>
              <a:rPr lang="en-US" sz="1400" dirty="0" smtClean="0"/>
              <a:t>(Online </a:t>
            </a:r>
            <a:r>
              <a:rPr lang="en-US" sz="1400" dirty="0"/>
              <a:t>Instructor-led Course) … covers most of the geometric dimensioning controls used on mechanical engineering drawings. Also covers areas of design, tooling, production, and </a:t>
            </a:r>
            <a:r>
              <a:rPr lang="en-US" sz="1400" dirty="0" smtClean="0"/>
              <a:t>inspection. </a:t>
            </a:r>
            <a:endParaRPr lang="en-US" sz="1400" dirty="0" smtClean="0"/>
          </a:p>
          <a:p>
            <a:pPr lvl="1"/>
            <a:r>
              <a:rPr lang="en-US" sz="1400" dirty="0" smtClean="0"/>
              <a:t>ASME </a:t>
            </a:r>
            <a:r>
              <a:rPr lang="en-US" sz="1400" dirty="0"/>
              <a:t>Course No.: ZI010; CEU’s: 2.30; No. Days: 43 </a:t>
            </a:r>
          </a:p>
          <a:p>
            <a:pPr>
              <a:buFont typeface="Wingdings" panose="05000000000000000000" pitchFamily="2" charset="2"/>
              <a:buChar char="§"/>
            </a:pPr>
            <a:r>
              <a:rPr lang="en-US" sz="1600" b="1" dirty="0" smtClean="0"/>
              <a:t>Advanced </a:t>
            </a:r>
            <a:r>
              <a:rPr lang="en-US" sz="1600" b="1" dirty="0"/>
              <a:t>Geometric Dimensioning &amp; </a:t>
            </a:r>
            <a:r>
              <a:rPr lang="en-US" sz="1600" b="1" dirty="0" err="1"/>
              <a:t>Tolerancing</a:t>
            </a:r>
            <a:r>
              <a:rPr lang="en-US" sz="1600" b="1" dirty="0"/>
              <a:t> (GD&amp;T) </a:t>
            </a:r>
            <a:r>
              <a:rPr lang="en-US" sz="1600" b="1" dirty="0" smtClean="0"/>
              <a:t>Y14.5 </a:t>
            </a:r>
            <a:endParaRPr lang="en-US" sz="1600" b="1" dirty="0" smtClean="0"/>
          </a:p>
          <a:p>
            <a:pPr lvl="1"/>
            <a:r>
              <a:rPr lang="en-US" sz="1400" dirty="0" smtClean="0"/>
              <a:t>(Online </a:t>
            </a:r>
            <a:r>
              <a:rPr lang="en-US" sz="1400" dirty="0"/>
              <a:t>Instructor-led Course)… develop Advanced </a:t>
            </a:r>
            <a:r>
              <a:rPr lang="en-US" sz="1400" dirty="0" smtClean="0"/>
              <a:t>GD&amp;T competencies</a:t>
            </a:r>
            <a:r>
              <a:rPr lang="en-US" sz="1400" dirty="0"/>
              <a:t>. </a:t>
            </a:r>
            <a:endParaRPr lang="en-US" sz="1400" dirty="0" smtClean="0"/>
          </a:p>
          <a:p>
            <a:pPr lvl="1"/>
            <a:r>
              <a:rPr lang="en-US" sz="1400" dirty="0" smtClean="0"/>
              <a:t>ASME </a:t>
            </a:r>
            <a:r>
              <a:rPr lang="en-US" sz="1400" dirty="0"/>
              <a:t>Course No.: ZI100; CEU’s: 2.30; No. Days: </a:t>
            </a:r>
            <a:r>
              <a:rPr lang="en-US" sz="1400" dirty="0" smtClean="0"/>
              <a:t>43</a:t>
            </a:r>
          </a:p>
          <a:p>
            <a:pPr marL="457200" lvl="1" indent="0">
              <a:buNone/>
            </a:pPr>
            <a:r>
              <a:rPr lang="en-US" sz="1600" dirty="0" smtClean="0"/>
              <a:t>www.asme.org/shop/courses</a:t>
            </a:r>
            <a:endParaRPr lang="en-US" sz="16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34259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609600" y="1828800"/>
            <a:ext cx="8077200" cy="4114800"/>
          </a:xfrm>
        </p:spPr>
        <p:txBody>
          <a:bodyPr/>
          <a:lstStyle/>
          <a:p>
            <a:pPr>
              <a:buFont typeface="Wingdings" pitchFamily="2" charset="2"/>
              <a:buChar char="§"/>
            </a:pPr>
            <a:r>
              <a:rPr lang="en-US" sz="2400" b="1" dirty="0" smtClean="0"/>
              <a:t>GDTP(Y14.5) - Geometric Dimensioning and </a:t>
            </a:r>
            <a:r>
              <a:rPr lang="en-US" sz="2400" b="1" dirty="0" err="1" smtClean="0"/>
              <a:t>Tolerancing</a:t>
            </a:r>
            <a:r>
              <a:rPr lang="en-US" sz="2400" b="1" dirty="0" smtClean="0"/>
              <a:t> Professional Certification 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ASME GDTP Certification provides the means to recognize proficiency in the understanding and application of the geometric dimensioning and </a:t>
            </a:r>
            <a:r>
              <a:rPr lang="en-US" sz="1800" dirty="0" err="1" smtClean="0"/>
              <a:t>tolerancing</a:t>
            </a:r>
            <a:r>
              <a:rPr lang="en-US" sz="1800" dirty="0" smtClean="0"/>
              <a:t> (GD&amp;T) principles expressed in the ASME Y14.5 Standard.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dirty="0" smtClean="0"/>
              <a:t>Based on a multiple-choice examination.</a:t>
            </a:r>
          </a:p>
          <a:p>
            <a:pPr lvl="1">
              <a:buFont typeface="Wingdings" pitchFamily="2" charset="2"/>
              <a:buChar char="Ø"/>
            </a:pPr>
            <a:r>
              <a:rPr lang="en-US" sz="1800" b="1" dirty="0" smtClean="0"/>
              <a:t>Intended for Design Engineer</a:t>
            </a:r>
            <a:r>
              <a:rPr lang="en-US" sz="1800" dirty="0" smtClean="0"/>
              <a:t>; CAD/CAM/CAE Specialist; Drafter, Production or Manufacturing Engineer; Process Engineer; Quality Engineer; Tool or Gage Engineer; Engineering Manager; Checker; Engineering Consultant; Educator; Inspector; Contract Engineer; Project Engineer; and Technical Specialist.</a:t>
            </a:r>
          </a:p>
          <a:p>
            <a:pPr marL="457200" lvl="1" indent="0">
              <a:buNone/>
            </a:pPr>
            <a:endParaRPr lang="en-US" sz="1800" dirty="0" smtClean="0"/>
          </a:p>
          <a:p>
            <a:pPr marL="457200" lvl="1" indent="0">
              <a:buNone/>
            </a:pPr>
            <a:endParaRPr lang="en-US" sz="1600" dirty="0" smtClean="0"/>
          </a:p>
          <a:p>
            <a:pPr marL="457200" lvl="1" indent="0">
              <a:buNone/>
            </a:pPr>
            <a:r>
              <a:rPr lang="en-US" sz="1600" dirty="0"/>
              <a:t>www.asme.org/shop/certification-accreditation</a:t>
            </a:r>
          </a:p>
        </p:txBody>
      </p:sp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1540314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 smtClean="0"/>
              <a:t>For additional information, including </a:t>
            </a:r>
            <a:r>
              <a:rPr lang="en-US" dirty="0"/>
              <a:t>future </a:t>
            </a:r>
            <a:r>
              <a:rPr lang="en-US" dirty="0" smtClean="0"/>
              <a:t>meetings and document updates. </a:t>
            </a:r>
            <a:r>
              <a:rPr lang="en-US" dirty="0"/>
              <a:t>Go to:</a:t>
            </a:r>
          </a:p>
          <a:p>
            <a:pPr marL="0" indent="0">
              <a:buNone/>
            </a:pPr>
            <a:endParaRPr lang="en-US" b="1" dirty="0" smtClean="0"/>
          </a:p>
          <a:p>
            <a:pPr marL="0" indent="0">
              <a:buNone/>
            </a:pPr>
            <a:r>
              <a:rPr lang="en-US" b="1" u="sng" dirty="0" smtClean="0"/>
              <a:t>go.asme.org/Y14committee</a:t>
            </a:r>
            <a:endParaRPr lang="en-US" u="sng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6099704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 algn="ctr">
              <a:buNone/>
            </a:pPr>
            <a:endParaRPr lang="en-US" sz="4400" dirty="0" smtClean="0"/>
          </a:p>
          <a:p>
            <a:pPr marL="0" indent="0" algn="ctr">
              <a:buNone/>
            </a:pPr>
            <a:endParaRPr lang="en-US" sz="4400" dirty="0"/>
          </a:p>
          <a:p>
            <a:pPr marL="0" indent="0" algn="ctr">
              <a:buNone/>
            </a:pPr>
            <a:r>
              <a:rPr lang="en-US" sz="4400" dirty="0" smtClean="0"/>
              <a:t>QUESTIONS??</a:t>
            </a:r>
            <a:endParaRPr lang="en-US" sz="4400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000404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71600" y="1828800"/>
            <a:ext cx="6629400" cy="41148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000" dirty="0" smtClean="0"/>
              <a:t>In 1957 the first </a:t>
            </a:r>
            <a:r>
              <a:rPr lang="en-US" sz="2000" dirty="0"/>
              <a:t>edition of Y14.5 American Drafting Standards </a:t>
            </a:r>
            <a:r>
              <a:rPr lang="en-US" sz="2000" dirty="0" smtClean="0"/>
              <a:t>Manual, Section </a:t>
            </a:r>
            <a:r>
              <a:rPr lang="en-US" sz="2000" dirty="0"/>
              <a:t>5, Dimensioning and Notes, was </a:t>
            </a:r>
            <a:r>
              <a:rPr lang="en-US" sz="2000" dirty="0" smtClean="0"/>
              <a:t>published; A revision of Z14.1-1946 </a:t>
            </a:r>
            <a:r>
              <a:rPr lang="en-US" sz="2000" dirty="0"/>
              <a:t>sections 5, </a:t>
            </a:r>
            <a:r>
              <a:rPr lang="en-US" sz="2000" dirty="0" smtClean="0"/>
              <a:t>6 and </a:t>
            </a:r>
            <a:r>
              <a:rPr lang="en-US" sz="2000" dirty="0"/>
              <a:t>7. </a:t>
            </a:r>
            <a:endParaRPr lang="en-US" sz="2000" dirty="0" smtClean="0"/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In the 1970’s the committee worked to prepare voluntary </a:t>
            </a:r>
            <a:r>
              <a:rPr lang="en-US" sz="2000" dirty="0"/>
              <a:t>consensus standards to replace military </a:t>
            </a:r>
            <a:r>
              <a:rPr lang="en-US" sz="2000" dirty="0" smtClean="0"/>
              <a:t>standards where </a:t>
            </a:r>
            <a:r>
              <a:rPr lang="en-US" sz="2000" dirty="0"/>
              <a:t>government practices were found to be common </a:t>
            </a:r>
            <a:r>
              <a:rPr lang="en-US" sz="2000" dirty="0" smtClean="0"/>
              <a:t>with the </a:t>
            </a:r>
            <a:r>
              <a:rPr lang="en-US" sz="2000" dirty="0"/>
              <a:t>industry at large. Some examples </a:t>
            </a:r>
            <a:r>
              <a:rPr lang="en-US" sz="2000" dirty="0" smtClean="0"/>
              <a:t>are</a:t>
            </a:r>
            <a:r>
              <a:rPr lang="en-US" sz="2000" dirty="0"/>
              <a:t>: </a:t>
            </a:r>
            <a:endParaRPr lang="en-US" sz="2000" dirty="0" smtClean="0"/>
          </a:p>
          <a:p>
            <a:pPr marL="685800" lvl="2" indent="-285750">
              <a:buFont typeface="Wingdings" pitchFamily="2" charset="2"/>
              <a:buChar char="§"/>
            </a:pPr>
            <a:r>
              <a:rPr lang="en-US" sz="1400" dirty="0"/>
              <a:t>Chapter 700 of military standard, MIL-STD-100, was used as the basis for the Y14.34M standard; Chapter 200 of MIL-STD-100 was used as the basis for the Y14.24M standard; and Chapter 600 of the MIL-STD-100 was used as the basis for Y14.35M standard.</a:t>
            </a:r>
          </a:p>
          <a:p>
            <a:pPr>
              <a:buFont typeface="Wingdings" pitchFamily="2" charset="2"/>
              <a:buChar char="v"/>
            </a:pPr>
            <a:r>
              <a:rPr lang="en-US" sz="2000" dirty="0" smtClean="0"/>
              <a:t>The Y14 committee continues to work closely with the Department of </a:t>
            </a:r>
            <a:r>
              <a:rPr lang="en-US" sz="2000" dirty="0" err="1" smtClean="0"/>
              <a:t>Defence</a:t>
            </a:r>
            <a:r>
              <a:rPr lang="en-US" sz="2000" dirty="0" smtClean="0"/>
              <a:t> (</a:t>
            </a:r>
            <a:r>
              <a:rPr lang="en-US" sz="2000" dirty="0" err="1" smtClean="0"/>
              <a:t>DoD</a:t>
            </a:r>
            <a:r>
              <a:rPr lang="en-US" sz="2000" dirty="0" smtClean="0"/>
              <a:t>) to ensure </a:t>
            </a:r>
            <a:r>
              <a:rPr lang="en-US" sz="2000" dirty="0"/>
              <a:t>that the needs of the federal </a:t>
            </a:r>
            <a:r>
              <a:rPr lang="en-US" sz="2000" dirty="0" smtClean="0"/>
              <a:t>agency and </a:t>
            </a:r>
            <a:r>
              <a:rPr lang="en-US" sz="2000" dirty="0"/>
              <a:t>industry are fulfilled through the voluntary </a:t>
            </a:r>
            <a:r>
              <a:rPr lang="en-US" sz="2000" dirty="0" smtClean="0"/>
              <a:t>consensus process.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54316578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33400" y="1600200"/>
            <a:ext cx="8153400" cy="4572000"/>
          </a:xfrm>
        </p:spPr>
        <p:txBody>
          <a:bodyPr/>
          <a:lstStyle/>
          <a:p>
            <a:pPr>
              <a:buFontTx/>
              <a:buNone/>
            </a:pPr>
            <a:r>
              <a:rPr lang="en-US" sz="2400" b="1" dirty="0" smtClean="0"/>
              <a:t>Charter:</a:t>
            </a:r>
          </a:p>
          <a:p>
            <a:pPr>
              <a:buFontTx/>
              <a:buNone/>
            </a:pPr>
            <a:r>
              <a:rPr lang="en-US" sz="2800" dirty="0" smtClean="0">
                <a:effectLst/>
              </a:rPr>
              <a:t>	</a:t>
            </a:r>
            <a:r>
              <a:rPr lang="en-US" sz="2000" i="1" dirty="0" smtClean="0">
                <a:effectLst/>
              </a:rPr>
              <a:t>The development and maintenance of national standards for defining and documenting a product throughout its life cycle and related certification activities. This shall be accomplished by: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800" i="1" dirty="0" smtClean="0">
                <a:effectLst/>
              </a:rPr>
              <a:t>Recognizing </a:t>
            </a:r>
            <a:r>
              <a:rPr lang="en-US" sz="1800" i="1" dirty="0" smtClean="0">
                <a:effectLst/>
              </a:rPr>
              <a:t>the continuing need for existing standards regardless of the source medium (e.g., paper, film, and digital) or method of preparation (e.g., manual or computer generated);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800" i="1" dirty="0" smtClean="0">
                <a:effectLst/>
              </a:rPr>
              <a:t>Providing </a:t>
            </a:r>
            <a:r>
              <a:rPr lang="en-US" sz="1800" i="1" dirty="0" smtClean="0">
                <a:effectLst/>
              </a:rPr>
              <a:t>standardization where a variety of practices exist within industry and government;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800" i="1" dirty="0" smtClean="0">
                <a:effectLst/>
              </a:rPr>
              <a:t>Providing </a:t>
            </a:r>
            <a:r>
              <a:rPr lang="en-US" sz="1800" i="1" dirty="0" smtClean="0">
                <a:effectLst/>
              </a:rPr>
              <a:t>standards for new concepts and technologies; and </a:t>
            </a:r>
          </a:p>
          <a:p>
            <a:pPr marL="857250" lvl="1" indent="-457200">
              <a:buFont typeface="+mj-lt"/>
              <a:buAutoNum type="arabicPeriod"/>
            </a:pPr>
            <a:r>
              <a:rPr lang="en-US" sz="1800" i="1" dirty="0" smtClean="0">
                <a:effectLst/>
              </a:rPr>
              <a:t>Supporting </a:t>
            </a:r>
            <a:r>
              <a:rPr lang="en-US" sz="1800" i="1" dirty="0" smtClean="0">
                <a:effectLst/>
              </a:rPr>
              <a:t>and coordinating development and harmonizing of standards with responsible standardization bodies, including ANSI, ISO, and government agencies</a:t>
            </a:r>
            <a:r>
              <a:rPr lang="en-US" sz="1600" i="1" dirty="0" smtClean="0">
                <a:effectLst/>
              </a:rPr>
              <a:t>. </a:t>
            </a:r>
            <a:endParaRPr lang="en-US" sz="1600" i="1" dirty="0" smtClean="0"/>
          </a:p>
          <a:p>
            <a:pPr marL="0" indent="0">
              <a:buNone/>
            </a:pPr>
            <a:endParaRPr lang="en-US" dirty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0714980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Home to 28 active subcommittees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Upholds 23 published standards 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Maintains 1 GD&amp;T Certification Exam</a:t>
            </a:r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Holds the U.S. TAG to ISO TC 10 on Technical Product </a:t>
            </a:r>
            <a:r>
              <a:rPr lang="en-US" sz="2400" dirty="0" smtClean="0"/>
              <a:t>Documentation</a:t>
            </a:r>
            <a:endParaRPr lang="en-US" sz="2400" dirty="0" smtClean="0"/>
          </a:p>
          <a:p>
            <a:pPr>
              <a:buFont typeface="Wingdings" panose="05000000000000000000" pitchFamily="2" charset="2"/>
              <a:buChar char="Ø"/>
            </a:pPr>
            <a:r>
              <a:rPr lang="en-US" sz="2400" dirty="0" smtClean="0"/>
              <a:t>Part of the U.S. TAG to ISO TC 213 on Dimensional and Geometrical Product Specifications and </a:t>
            </a:r>
            <a:r>
              <a:rPr lang="en-US" sz="2400" dirty="0" smtClean="0"/>
              <a:t>Verification</a:t>
            </a:r>
            <a:endParaRPr lang="en-US" sz="2400" dirty="0" smtClean="0"/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5535228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90600" y="1828800"/>
            <a:ext cx="7315200" cy="4114800"/>
          </a:xfrm>
        </p:spPr>
        <p:txBody>
          <a:bodyPr/>
          <a:lstStyle/>
          <a:p>
            <a:pPr>
              <a:buFont typeface="Wingdings" pitchFamily="2" charset="2"/>
              <a:buChar char="v"/>
            </a:pPr>
            <a:r>
              <a:rPr lang="en-US" sz="2200" i="1" dirty="0" smtClean="0"/>
              <a:t>The Y14 series provides comprehensive </a:t>
            </a:r>
            <a:r>
              <a:rPr lang="en-US" sz="2200" i="1" dirty="0"/>
              <a:t>criteria for implementing GD&amp;T effectively across </a:t>
            </a:r>
            <a:r>
              <a:rPr lang="en-US" sz="2200" i="1" dirty="0" smtClean="0"/>
              <a:t>the </a:t>
            </a:r>
            <a:r>
              <a:rPr lang="en-US" sz="2200" i="1" dirty="0"/>
              <a:t>manufacturing supply </a:t>
            </a:r>
            <a:r>
              <a:rPr lang="en-US" sz="2200" i="1" dirty="0" smtClean="0"/>
              <a:t>chain:</a:t>
            </a:r>
          </a:p>
          <a:p>
            <a:pPr marL="749300" lvl="1" indent="-349250">
              <a:lnSpc>
                <a:spcPct val="80000"/>
              </a:lnSpc>
              <a:buFontTx/>
              <a:buAutoNum type="arabicPeriod"/>
            </a:pPr>
            <a:r>
              <a:rPr lang="en-US" sz="2000" dirty="0" smtClean="0"/>
              <a:t>Geometric Dimensioning &amp; </a:t>
            </a:r>
            <a:r>
              <a:rPr lang="en-US" sz="2000" dirty="0" err="1" smtClean="0"/>
              <a:t>Tolerancing</a:t>
            </a:r>
            <a:r>
              <a:rPr lang="en-US" sz="2000" dirty="0" smtClean="0"/>
              <a:t> (GD&amp;T) – 3 standards (Y14.5, Y14.5.1, Y14.41) </a:t>
            </a:r>
          </a:p>
          <a:p>
            <a:pPr marL="749300" lvl="1" indent="-349250">
              <a:lnSpc>
                <a:spcPct val="80000"/>
              </a:lnSpc>
              <a:buFontTx/>
              <a:buAutoNum type="arabicPeriod"/>
            </a:pPr>
            <a:r>
              <a:rPr lang="en-US" sz="2000" dirty="0" smtClean="0"/>
              <a:t>Drafting Practices – 11 standards (e.g., Orthographic and Pictorial Views, Drawing Sheet Size and Format)</a:t>
            </a:r>
          </a:p>
          <a:p>
            <a:pPr marL="749300" lvl="1" indent="-349250">
              <a:lnSpc>
                <a:spcPct val="80000"/>
              </a:lnSpc>
              <a:buFontTx/>
              <a:buAutoNum type="arabicPeriod"/>
            </a:pPr>
            <a:r>
              <a:rPr lang="en-US" sz="2000" dirty="0" smtClean="0"/>
              <a:t>Mechanism and Devices – 5 standards (e.g., Screw Thread Representation, Mechanical Spring Representation, Gears) </a:t>
            </a:r>
          </a:p>
          <a:p>
            <a:pPr marL="749300" lvl="1" indent="-349250">
              <a:lnSpc>
                <a:spcPct val="80000"/>
              </a:lnSpc>
              <a:buFontTx/>
              <a:buAutoNum type="arabicPeriod"/>
            </a:pPr>
            <a:r>
              <a:rPr lang="en-US" sz="2000" dirty="0" smtClean="0"/>
              <a:t>Symbols &amp; Abbreviations– 5 standards ( e.g. Y14.36 Surface </a:t>
            </a:r>
            <a:r>
              <a:rPr lang="en-US" sz="2000" dirty="0"/>
              <a:t>T</a:t>
            </a:r>
            <a:r>
              <a:rPr lang="en-US" sz="2000" dirty="0" smtClean="0"/>
              <a:t>exture </a:t>
            </a:r>
            <a:r>
              <a:rPr lang="en-US" sz="2000" dirty="0"/>
              <a:t>S</a:t>
            </a:r>
            <a:r>
              <a:rPr lang="en-US" sz="2000" dirty="0" smtClean="0"/>
              <a:t>ymbols, Y14.38 Abbreviations, Y32.7 and Y32.18 Graphic and Diagram Symbols)</a:t>
            </a:r>
          </a:p>
          <a:p>
            <a:pPr marL="749300" lvl="1" indent="-349250">
              <a:lnSpc>
                <a:spcPct val="80000"/>
              </a:lnSpc>
              <a:buFontTx/>
              <a:buAutoNum type="arabicPeriod"/>
            </a:pPr>
            <a:r>
              <a:rPr lang="en-US" sz="2000" dirty="0" smtClean="0"/>
              <a:t>Certification – 1 GD&amp;T Certification Exam (Y14.5.2)</a:t>
            </a:r>
          </a:p>
        </p:txBody>
      </p:sp>
      <p:sp>
        <p:nvSpPr>
          <p:cNvPr id="5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5950101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752600"/>
            <a:ext cx="64770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 smtClean="0">
                <a:latin typeface="Times New Roman" pitchFamily="18" charset="0"/>
              </a:rPr>
              <a:t>Y14.5 – 2009 Dimensioning and </a:t>
            </a:r>
            <a:r>
              <a:rPr lang="en-US" sz="2400" b="1" u="sng" dirty="0" err="1" smtClean="0">
                <a:latin typeface="Times New Roman" pitchFamily="18" charset="0"/>
              </a:rPr>
              <a:t>Tolerancing</a:t>
            </a:r>
            <a:r>
              <a:rPr lang="en-US" sz="2400" dirty="0" smtClean="0">
                <a:latin typeface="Times New Roman" pitchFamily="18" charset="0"/>
              </a:rPr>
              <a:t>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/>
              <a:t>Considered the authoritative guideline for the design language of Geometric Dimensioning and </a:t>
            </a:r>
            <a:r>
              <a:rPr lang="en-US" sz="2000" dirty="0" err="1"/>
              <a:t>Tolerancing</a:t>
            </a:r>
            <a:r>
              <a:rPr lang="en-US" sz="2000" dirty="0"/>
              <a:t> </a:t>
            </a:r>
            <a:r>
              <a:rPr lang="en-US" sz="2000" dirty="0" smtClean="0"/>
              <a:t>GD&amp;T </a:t>
            </a:r>
            <a:endParaRPr lang="en-US" sz="2000" dirty="0"/>
          </a:p>
          <a:p>
            <a:pPr>
              <a:buFont typeface="Wingdings" pitchFamily="2" charset="2"/>
              <a:buChar char="§"/>
            </a:pPr>
            <a:r>
              <a:rPr lang="en-US" sz="2000" b="1" dirty="0"/>
              <a:t>Essential for communicating design intent</a:t>
            </a:r>
            <a:r>
              <a:rPr lang="en-US" sz="2000" b="1" dirty="0">
                <a:latin typeface="Times New Roman" pitchFamily="18" charset="0"/>
              </a:rPr>
              <a:t> </a:t>
            </a:r>
            <a:r>
              <a:rPr lang="en-US" sz="2000" dirty="0">
                <a:latin typeface="Times New Roman" pitchFamily="18" charset="0"/>
              </a:rPr>
              <a:t>– Ensure </a:t>
            </a:r>
            <a:r>
              <a:rPr lang="en-US" sz="2000" dirty="0"/>
              <a:t>parts from technical documents have the desired form, fit, function and </a:t>
            </a:r>
            <a:r>
              <a:rPr lang="en-US" sz="2000" dirty="0" smtClean="0"/>
              <a:t>interchangeability</a:t>
            </a:r>
            <a:endParaRPr lang="en-US" sz="2000" dirty="0"/>
          </a:p>
          <a:p>
            <a:pPr>
              <a:buFont typeface="Wingdings" pitchFamily="2" charset="2"/>
              <a:buChar char="§"/>
            </a:pPr>
            <a:r>
              <a:rPr lang="en-US" sz="2000" b="1" dirty="0"/>
              <a:t>Establishes uniform practices</a:t>
            </a:r>
            <a:r>
              <a:rPr lang="en-US" sz="2000" dirty="0"/>
              <a:t> – stating and interpreting GD&amp;T and related </a:t>
            </a:r>
            <a:r>
              <a:rPr lang="en-US" sz="2000" dirty="0" smtClean="0"/>
              <a:t>requirements</a:t>
            </a:r>
            <a:endParaRPr lang="en-US" sz="2000" dirty="0"/>
          </a:p>
          <a:p>
            <a:pPr>
              <a:buFont typeface="Wingdings" pitchFamily="2" charset="2"/>
              <a:buChar char="§"/>
            </a:pPr>
            <a:r>
              <a:rPr lang="en-US" sz="2000" dirty="0"/>
              <a:t>Provides numerous </a:t>
            </a:r>
            <a:r>
              <a:rPr lang="en-US" sz="2000" dirty="0" smtClean="0"/>
              <a:t>examples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Revision currently in progress</a:t>
            </a:r>
            <a:endParaRPr lang="en-US" sz="2000" dirty="0"/>
          </a:p>
          <a:p>
            <a:pPr marL="0" lvl="1" indent="0">
              <a:buNone/>
            </a:pPr>
            <a:endParaRPr lang="en-US" sz="1600" dirty="0"/>
          </a:p>
          <a:p>
            <a:pPr marL="0" lvl="1" indent="0">
              <a:buNone/>
            </a:pPr>
            <a:r>
              <a:rPr lang="en-US" sz="1600" dirty="0"/>
              <a:t>www.asme.org/shop/standards</a:t>
            </a:r>
            <a:endParaRPr lang="en-US" sz="1600" dirty="0" smtClean="0"/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199"/>
            <a:ext cx="1739153" cy="237434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22496103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Content Placeholder 2"/>
          <p:cNvSpPr>
            <a:spLocks noGrp="1"/>
          </p:cNvSpPr>
          <p:nvPr>
            <p:ph idx="1"/>
          </p:nvPr>
        </p:nvSpPr>
        <p:spPr>
          <a:xfrm>
            <a:off x="1828800" y="1752600"/>
            <a:ext cx="6477000" cy="42672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 smtClean="0">
                <a:latin typeface="Times New Roman" pitchFamily="18" charset="0"/>
              </a:rPr>
              <a:t>Y14.5 – 2009 Dimensioning and </a:t>
            </a:r>
            <a:r>
              <a:rPr lang="en-US" sz="2400" b="1" u="sng" dirty="0" err="1" smtClean="0">
                <a:latin typeface="Times New Roman" pitchFamily="18" charset="0"/>
              </a:rPr>
              <a:t>Tolerancing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2200" i="1" dirty="0" smtClean="0"/>
              <a:t>The </a:t>
            </a:r>
            <a:r>
              <a:rPr lang="en-US" sz="2200" i="1" dirty="0"/>
              <a:t>six most important changes </a:t>
            </a:r>
            <a:r>
              <a:rPr lang="en-US" sz="2200" i="1" dirty="0" smtClean="0"/>
              <a:t>in </a:t>
            </a:r>
            <a:r>
              <a:rPr lang="en-US" sz="2200" i="1" dirty="0"/>
              <a:t>this revision are: </a:t>
            </a:r>
            <a:endParaRPr lang="en-US" sz="2200" dirty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Explanation </a:t>
            </a:r>
            <a:r>
              <a:rPr lang="en-US" sz="2000" dirty="0"/>
              <a:t>of datum references in terms </a:t>
            </a:r>
            <a:r>
              <a:rPr lang="en-US" sz="2000" dirty="0" smtClean="0"/>
              <a:t>of degrees </a:t>
            </a:r>
            <a:r>
              <a:rPr lang="en-US" sz="2000" dirty="0"/>
              <a:t>of </a:t>
            </a:r>
            <a:r>
              <a:rPr lang="en-US" sz="2000" dirty="0" smtClean="0"/>
              <a:t>freedom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Allowing </a:t>
            </a:r>
            <a:r>
              <a:rPr lang="en-US" sz="2000" dirty="0" smtClean="0"/>
              <a:t>customization </a:t>
            </a:r>
            <a:r>
              <a:rPr lang="en-US" sz="2000" dirty="0"/>
              <a:t>of the degrees </a:t>
            </a:r>
            <a:r>
              <a:rPr lang="en-US" sz="2000" dirty="0" smtClean="0"/>
              <a:t>of freedom </a:t>
            </a:r>
            <a:r>
              <a:rPr lang="en-US" sz="2000" dirty="0"/>
              <a:t>constrained by datum feature references </a:t>
            </a: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Expanding </a:t>
            </a:r>
            <a:r>
              <a:rPr lang="en-US" sz="2000" dirty="0"/>
              <a:t>composite position </a:t>
            </a:r>
            <a:r>
              <a:rPr lang="en-US" sz="2000" dirty="0" smtClean="0"/>
              <a:t>tolerance explanations </a:t>
            </a:r>
            <a:r>
              <a:rPr lang="en-US" sz="2000" dirty="0"/>
              <a:t>to include </a:t>
            </a:r>
            <a:r>
              <a:rPr lang="en-US" sz="2000" dirty="0" smtClean="0"/>
              <a:t>three </a:t>
            </a:r>
            <a:r>
              <a:rPr lang="en-US" sz="2000" dirty="0"/>
              <a:t>segments </a:t>
            </a: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Simplification </a:t>
            </a:r>
            <a:r>
              <a:rPr lang="en-US" sz="2000" dirty="0"/>
              <a:t>of the explanation of </a:t>
            </a:r>
            <a:r>
              <a:rPr lang="en-US" sz="2000" dirty="0" smtClean="0"/>
              <a:t>composite tolerances </a:t>
            </a:r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Clarification </a:t>
            </a:r>
            <a:r>
              <a:rPr lang="en-US" sz="2000" dirty="0"/>
              <a:t>of surface boundaries </a:t>
            </a:r>
            <a:r>
              <a:rPr lang="en-US" sz="2000" dirty="0" smtClean="0"/>
              <a:t>taking precedence </a:t>
            </a:r>
            <a:r>
              <a:rPr lang="en-US" sz="2000" dirty="0"/>
              <a:t>over axis methods of interpretation </a:t>
            </a:r>
            <a:endParaRPr lang="en-US" sz="2000" dirty="0" smtClean="0"/>
          </a:p>
          <a:p>
            <a:pPr>
              <a:buFont typeface="Wingdings" pitchFamily="2" charset="2"/>
              <a:buChar char="§"/>
            </a:pPr>
            <a:r>
              <a:rPr lang="en-US" sz="2000" dirty="0" smtClean="0"/>
              <a:t>Expansion </a:t>
            </a:r>
            <a:r>
              <a:rPr lang="en-US" sz="2000" dirty="0"/>
              <a:t>of the explanation of profile tolerances</a:t>
            </a:r>
            <a:r>
              <a:rPr lang="en-US" sz="1800" dirty="0"/>
              <a:t> </a:t>
            </a:r>
            <a:endParaRPr lang="en-US" sz="1800" dirty="0" smtClean="0"/>
          </a:p>
          <a:p>
            <a:pPr marL="0" lvl="1" indent="0">
              <a:buNone/>
            </a:pPr>
            <a:endParaRPr lang="en-US" sz="1600" dirty="0" smtClean="0"/>
          </a:p>
          <a:p>
            <a:pPr marL="0" lvl="1" indent="0">
              <a:buNone/>
            </a:pPr>
            <a:r>
              <a:rPr lang="en-US" sz="1600" dirty="0" smtClean="0"/>
              <a:t>www.asme.org/shop/standards</a:t>
            </a:r>
            <a:endParaRPr lang="en-US" sz="1600" dirty="0" smtClean="0"/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199"/>
            <a:ext cx="1739153" cy="2374349"/>
          </a:xfrm>
          <a:prstGeom prst="rect">
            <a:avLst/>
          </a:prstGeom>
        </p:spPr>
      </p:pic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1999977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Content Placeholder 2"/>
          <p:cNvSpPr>
            <a:spLocks noGrp="1"/>
          </p:cNvSpPr>
          <p:nvPr>
            <p:ph idx="1"/>
          </p:nvPr>
        </p:nvSpPr>
        <p:spPr>
          <a:xfrm>
            <a:off x="1828800" y="1752600"/>
            <a:ext cx="6705600" cy="4114800"/>
          </a:xfrm>
        </p:spPr>
        <p:txBody>
          <a:bodyPr/>
          <a:lstStyle/>
          <a:p>
            <a:pPr marL="0" indent="0">
              <a:buNone/>
            </a:pPr>
            <a:r>
              <a:rPr lang="en-US" sz="2400" b="1" u="sng" dirty="0" smtClean="0">
                <a:latin typeface="Times New Roman" pitchFamily="18" charset="0"/>
              </a:rPr>
              <a:t>Y14.5 – 2009 Dimensioning and </a:t>
            </a:r>
            <a:r>
              <a:rPr lang="en-US" sz="2400" b="1" u="sng" dirty="0" err="1" smtClean="0">
                <a:latin typeface="Times New Roman" pitchFamily="18" charset="0"/>
              </a:rPr>
              <a:t>Tolerancing</a:t>
            </a:r>
            <a:r>
              <a:rPr lang="en-US" sz="2400" b="1" dirty="0" smtClean="0">
                <a:latin typeface="Times New Roman" pitchFamily="18" charset="0"/>
              </a:rPr>
              <a:t> </a:t>
            </a:r>
          </a:p>
          <a:p>
            <a:pPr marL="0" indent="0">
              <a:buNone/>
            </a:pPr>
            <a:r>
              <a:rPr lang="en-US" sz="2200" i="1" dirty="0"/>
              <a:t>Benefits of Y14.5-2009 verses ISO GD&amp;T standards: </a:t>
            </a:r>
          </a:p>
          <a:p>
            <a:pPr lvl="0">
              <a:buFont typeface="Wingdings" pitchFamily="2" charset="2"/>
              <a:buChar char="Ø"/>
            </a:pPr>
            <a:r>
              <a:rPr lang="en-US" sz="2000" dirty="0" smtClean="0"/>
              <a:t>Complete </a:t>
            </a:r>
            <a:r>
              <a:rPr lang="en-US" sz="2000" dirty="0"/>
              <a:t>set of GD&amp;T requirements in one concise standard that uses consistent terminology and </a:t>
            </a:r>
            <a:r>
              <a:rPr lang="en-US" sz="2000" dirty="0" smtClean="0"/>
              <a:t>concepts</a:t>
            </a:r>
            <a:endParaRPr lang="en-US" sz="2000" dirty="0"/>
          </a:p>
          <a:p>
            <a:pPr lvl="0">
              <a:buFont typeface="Wingdings" pitchFamily="2" charset="2"/>
              <a:buChar char="Ø"/>
            </a:pPr>
            <a:r>
              <a:rPr lang="en-US" sz="2000" dirty="0" smtClean="0"/>
              <a:t>One </a:t>
            </a:r>
            <a:r>
              <a:rPr lang="en-US" sz="2000" dirty="0"/>
              <a:t>volume verses a wide bookshelf of </a:t>
            </a:r>
            <a:r>
              <a:rPr lang="en-US" sz="2000" dirty="0" smtClean="0"/>
              <a:t>volumes being revised </a:t>
            </a:r>
            <a:r>
              <a:rPr lang="en-US" sz="2000" dirty="0"/>
              <a:t>at different </a:t>
            </a:r>
            <a:r>
              <a:rPr lang="en-US" sz="2000" dirty="0" smtClean="0"/>
              <a:t>times</a:t>
            </a:r>
            <a:endParaRPr lang="en-US" sz="2000" dirty="0"/>
          </a:p>
          <a:p>
            <a:pPr lvl="0">
              <a:buFont typeface="Wingdings" pitchFamily="2" charset="2"/>
              <a:buChar char="Ø"/>
            </a:pPr>
            <a:r>
              <a:rPr lang="en-US" sz="2000" dirty="0" smtClean="0"/>
              <a:t>Real-world </a:t>
            </a:r>
            <a:r>
              <a:rPr lang="en-US" sz="2000" dirty="0"/>
              <a:t>standard written for the practitioner </a:t>
            </a:r>
            <a:r>
              <a:rPr lang="en-US" sz="2000" dirty="0" smtClean="0"/>
              <a:t>(opposed to </a:t>
            </a:r>
            <a:r>
              <a:rPr lang="en-US" sz="2000" dirty="0"/>
              <a:t>high-level standards written for the theorist</a:t>
            </a:r>
            <a:r>
              <a:rPr lang="en-US" sz="2000" dirty="0" smtClean="0"/>
              <a:t>)</a:t>
            </a:r>
            <a:endParaRPr lang="en-US" sz="2000" dirty="0"/>
          </a:p>
          <a:p>
            <a:pPr lvl="0">
              <a:buFont typeface="Wingdings" pitchFamily="2" charset="2"/>
              <a:buChar char="Ø"/>
            </a:pPr>
            <a:r>
              <a:rPr lang="en-US" sz="2000" dirty="0" smtClean="0"/>
              <a:t>Provides </a:t>
            </a:r>
            <a:r>
              <a:rPr lang="en-US" sz="2000" dirty="0"/>
              <a:t>numerous examples of how GD&amp;T </a:t>
            </a:r>
            <a:r>
              <a:rPr lang="en-US" sz="2000" dirty="0" smtClean="0"/>
              <a:t>application</a:t>
            </a:r>
            <a:endParaRPr lang="en-US" sz="2000" dirty="0" smtClean="0"/>
          </a:p>
          <a:p>
            <a:pPr marL="0" lvl="1" indent="0">
              <a:buNone/>
            </a:pPr>
            <a:endParaRPr lang="en-US" sz="1600" dirty="0"/>
          </a:p>
          <a:p>
            <a:pPr marL="0" lvl="1" indent="0">
              <a:buNone/>
            </a:pPr>
            <a:endParaRPr lang="en-US" sz="1600" dirty="0" smtClean="0"/>
          </a:p>
          <a:p>
            <a:pPr marL="0" lvl="1" indent="0">
              <a:buNone/>
            </a:pPr>
            <a:r>
              <a:rPr lang="en-US" sz="1600" dirty="0"/>
              <a:t>www.asme.org/shop/standards</a:t>
            </a:r>
            <a:endParaRPr lang="en-US" sz="1600" dirty="0" smtClean="0"/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600199"/>
            <a:ext cx="1739153" cy="2374349"/>
          </a:xfrm>
          <a:prstGeom prst="rect">
            <a:avLst/>
          </a:prstGeom>
        </p:spPr>
      </p:pic>
      <p:sp>
        <p:nvSpPr>
          <p:cNvPr id="6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879672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30014679"/>
              </p:ext>
            </p:extLst>
          </p:nvPr>
        </p:nvGraphicFramePr>
        <p:xfrm>
          <a:off x="1524000" y="1600200"/>
          <a:ext cx="6324600" cy="45989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7436" r:id="rId3" imgW="7543800" imgH="5648325" progId="AutoCAD.Drawing.16">
                  <p:embed/>
                </p:oleObj>
              </mc:Choice>
              <mc:Fallback>
                <p:oleObj r:id="rId3" imgW="7543800" imgH="5648325" progId="AutoCAD.Drawing.16">
                  <p:embed/>
                  <p:pic>
                    <p:nvPicPr>
                      <p:cNvPr id="0" name="Object 4"/>
                      <p:cNvPicPr>
                        <a:picLocks noChangeAspect="1" noChangeArrowheads="1"/>
                      </p:cNvPicPr>
                      <p:nvPr/>
                    </p:nvPicPr>
                    <p:blipFill>
                      <a:blip r:embed="rId4">
                        <a:extLst>
                          <a:ext uri="{28A0092B-C50C-407E-A947-70E740481C1C}">
                            <a14:useLocalDpi xmlns:a14="http://schemas.microsoft.com/office/drawing/2010/main" val="0"/>
                          </a:ext>
                        </a:extLst>
                      </a:blip>
                      <a:srcRect b="2956"/>
                      <a:stretch>
                        <a:fillRect/>
                      </a:stretch>
                    </p:blipFill>
                    <p:spPr bwMode="auto">
                      <a:xfrm>
                        <a:off x="1524000" y="1600200"/>
                        <a:ext cx="6324600" cy="4598987"/>
                      </a:xfrm>
                      <a:prstGeom prst="rect">
                        <a:avLst/>
                      </a:prstGeom>
                      <a:noFill/>
                      <a:ln>
                        <a:noFill/>
                      </a:ln>
                      <a:extLst>
                        <a:ext uri="{909E8E84-426E-40DD-AFC4-6F175D3DCCD1}">
                          <a14:hiddenFill xmlns:a14="http://schemas.microsoft.com/office/drawing/2010/main">
                            <a:solidFill>
                              <a:srgbClr val="FFFFFF"/>
                            </a:solidFill>
                          </a14:hiddenFill>
                        </a:ext>
                        <a:ext uri="{91240B29-F687-4F45-9708-019B960494DF}">
                          <a14:hiddenLine xmlns:a14="http://schemas.microsoft.com/office/drawing/2010/main" w="9525">
                            <a:solidFill>
                              <a:srgbClr val="000000"/>
                            </a:solidFill>
                            <a:miter lim="800000"/>
                            <a:headEnd/>
                            <a:tailEnd/>
                          </a14:hiddenLine>
                        </a:ext>
                      </a:extLst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Title 1"/>
          <p:cNvSpPr>
            <a:spLocks noGrp="1"/>
          </p:cNvSpPr>
          <p:nvPr>
            <p:ph type="title"/>
          </p:nvPr>
        </p:nvSpPr>
        <p:spPr>
          <a:xfrm>
            <a:off x="914400" y="457200"/>
            <a:ext cx="7467600" cy="1143000"/>
          </a:xfrm>
        </p:spPr>
        <p:txBody>
          <a:bodyPr/>
          <a:lstStyle/>
          <a:p>
            <a:pPr algn="ctr"/>
            <a:r>
              <a:rPr lang="en-US" sz="3000" b="1" dirty="0" smtClean="0"/>
              <a:t>ASME Y14 Engineering Product Definition and Related Documentation Practices</a:t>
            </a:r>
            <a:endParaRPr lang="en-US" sz="3000" dirty="0"/>
          </a:p>
        </p:txBody>
      </p:sp>
    </p:spTree>
    <p:extLst>
      <p:ext uri="{BB962C8B-B14F-4D97-AF65-F5344CB8AC3E}">
        <p14:creationId xmlns:p14="http://schemas.microsoft.com/office/powerpoint/2010/main" val="381207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ASME PPT Template">
  <a:themeElements>
    <a:clrScheme name="ASME Dim Room Templat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ASME Dim Room Template">
      <a:majorFont>
        <a:latin typeface="Times New Roman"/>
        <a:ea typeface=""/>
        <a:cs typeface=""/>
      </a:majorFont>
      <a:minorFont>
        <a:latin typeface="Time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" pitchFamily="18" charset="0"/>
          </a:defRPr>
        </a:defPPr>
      </a:lstStyle>
    </a:lnDef>
  </a:objectDefaults>
  <a:extraClrSchemeLst>
    <a:extraClrScheme>
      <a:clrScheme name="ASME Dim Room Template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ME Dim Room Template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ME Dim Room Template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ME Dim Room Template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ME Dim Room Template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ASME Dim Room Template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ME Dim Room Template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713E39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BBAFAE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ME Dim Room Template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ME Dim Room Template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ME Dim Room Template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ME Dim Room Template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ASME Dim Room Template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ASME PPT Template</Template>
  <TotalTime>282</TotalTime>
  <Words>939</Words>
  <Application>Microsoft Office PowerPoint</Application>
  <PresentationFormat>On-screen Show (4:3)</PresentationFormat>
  <Paragraphs>91</Paragraphs>
  <Slides>13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13</vt:i4>
      </vt:variant>
    </vt:vector>
  </HeadingPairs>
  <TitlesOfParts>
    <vt:vector size="19" baseType="lpstr">
      <vt:lpstr>Calibri</vt:lpstr>
      <vt:lpstr>Times</vt:lpstr>
      <vt:lpstr>Times New Roman</vt:lpstr>
      <vt:lpstr>Wingdings</vt:lpstr>
      <vt:lpstr>ASME PPT Template</vt:lpstr>
      <vt:lpstr>AutoCAD.Drawing.16</vt:lpstr>
      <vt:lpstr>PowerPoint Presentation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  <vt:lpstr>ASME Y14 Engineering Product Definition and Related Documentation Practices</vt:lpstr>
    </vt:vector>
  </TitlesOfParts>
  <Company>ASME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Fredric Constantino</dc:creator>
  <cp:lastModifiedBy>Fredric J.Constantino</cp:lastModifiedBy>
  <cp:revision>32</cp:revision>
  <cp:lastPrinted>2005-06-29T00:26:21Z</cp:lastPrinted>
  <dcterms:created xsi:type="dcterms:W3CDTF">2013-04-01T14:12:58Z</dcterms:created>
  <dcterms:modified xsi:type="dcterms:W3CDTF">2017-11-21T14:29:03Z</dcterms:modified>
</cp:coreProperties>
</file>